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fif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fif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f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356" cy="685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4978" y="1477674"/>
            <a:ext cx="3485073" cy="2420504"/>
          </a:xfrm>
        </p:spPr>
        <p:txBody>
          <a:bodyPr>
            <a:normAutofit/>
          </a:bodyPr>
          <a:lstStyle/>
          <a:p>
            <a:br>
              <a:rPr lang="en-US" sz="4000" dirty="0"/>
            </a:br>
            <a:r>
              <a:rPr lang="en-US" sz="4000" dirty="0"/>
              <a:t>Control car with hand 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3681" y="3955368"/>
            <a:ext cx="3867665" cy="1279584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By :  </a:t>
            </a:r>
          </a:p>
          <a:p>
            <a:r>
              <a:rPr lang="en-US" sz="2400" dirty="0">
                <a:solidFill>
                  <a:srgbClr val="5792BA"/>
                </a:solidFill>
              </a:rPr>
              <a:t>Kareem Magdy      </a:t>
            </a:r>
            <a:br>
              <a:rPr lang="en-US" sz="2400" dirty="0">
                <a:solidFill>
                  <a:srgbClr val="5792BA"/>
                </a:solidFill>
              </a:rPr>
            </a:br>
            <a:r>
              <a:rPr lang="en-US" sz="2400" dirty="0">
                <a:solidFill>
                  <a:srgbClr val="5792BA"/>
                </a:solidFill>
              </a:rPr>
              <a:t>Mohamed </a:t>
            </a:r>
            <a:r>
              <a:rPr lang="en-US" sz="2400" dirty="0" err="1">
                <a:solidFill>
                  <a:srgbClr val="5792BA"/>
                </a:solidFill>
              </a:rPr>
              <a:t>Hemdan</a:t>
            </a:r>
            <a:endParaRPr lang="en-US" sz="24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sz="5400" b="1" u="sng" dirty="0"/>
              <a:t>Components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021CF-D430-4951-9D30-AE97B8695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773" y="1866901"/>
            <a:ext cx="10972990" cy="4787118"/>
          </a:xfrm>
          <a:ln>
            <a:solidFill>
              <a:schemeClr val="tx1">
                <a:lumMod val="65000"/>
              </a:schemeClr>
            </a:solidFill>
          </a:ln>
        </p:spPr>
        <p:txBody>
          <a:bodyPr>
            <a:noAutofit/>
          </a:bodyPr>
          <a:lstStyle/>
          <a:p>
            <a:endParaRPr lang="en-US" sz="1800" b="1" dirty="0">
              <a:solidFill>
                <a:srgbClr val="FFFF00"/>
              </a:solidFill>
            </a:endParaRPr>
          </a:p>
          <a:p>
            <a:r>
              <a:rPr lang="en-US" sz="1800" b="1" dirty="0">
                <a:solidFill>
                  <a:srgbClr val="FFFF00"/>
                </a:solidFill>
              </a:rPr>
              <a:t>Flex sensor :</a:t>
            </a:r>
            <a:br>
              <a:rPr lang="en-US" sz="1400" dirty="0"/>
            </a:br>
            <a:r>
              <a:rPr lang="en-US" sz="1400" dirty="0"/>
              <a:t>It converts finger gestures into analogue voltages, which are fed to the microcontroller.</a:t>
            </a:r>
            <a:br>
              <a:rPr lang="en-US" sz="1400" dirty="0"/>
            </a:br>
            <a:br>
              <a:rPr lang="en-US" sz="1400" dirty="0"/>
            </a:br>
            <a:endParaRPr lang="en-US" sz="1400" dirty="0"/>
          </a:p>
          <a:p>
            <a:endParaRPr lang="en-US" sz="1400" dirty="0"/>
          </a:p>
          <a:p>
            <a:r>
              <a:rPr lang="en-US" sz="1800" b="1" dirty="0">
                <a:solidFill>
                  <a:srgbClr val="FFFF00"/>
                </a:solidFill>
              </a:rPr>
              <a:t>ATmega32 microcontroller</a:t>
            </a:r>
            <a:br>
              <a:rPr lang="en-US" sz="1400" dirty="0"/>
            </a:br>
            <a:r>
              <a:rPr lang="en-US" sz="1400" dirty="0"/>
              <a:t>1. Takes flex sensor input from the internal analogue-to-digital</a:t>
            </a:r>
            <a:br>
              <a:rPr lang="en-US" sz="1400" dirty="0"/>
            </a:br>
            <a:r>
              <a:rPr lang="en-US" sz="1400" dirty="0"/>
              <a:t> controller (ADC) and checks whether it exceeds certain threshold limit when the sensor is bent</a:t>
            </a:r>
            <a:br>
              <a:rPr lang="en-US" sz="1400" dirty="0"/>
            </a:br>
            <a:r>
              <a:rPr lang="en-US" sz="1400" dirty="0"/>
              <a:t>2. Rotates right and left motors in forward or reverse direction to move the car in the desired direction</a:t>
            </a:r>
            <a:br>
              <a:rPr lang="en-US" sz="1400" dirty="0"/>
            </a:br>
            <a:r>
              <a:rPr lang="en-US" sz="1400" dirty="0"/>
              <a:t>3. Displays car movement on the LCD </a:t>
            </a:r>
          </a:p>
          <a:p>
            <a:endParaRPr lang="en-US" sz="1400" dirty="0"/>
          </a:p>
          <a:p>
            <a:r>
              <a:rPr lang="en-US" sz="1800" b="1" dirty="0">
                <a:solidFill>
                  <a:srgbClr val="FFFF00"/>
                </a:solidFill>
              </a:rPr>
              <a:t>LCD :</a:t>
            </a:r>
            <a:br>
              <a:rPr lang="en-US" sz="1400" dirty="0"/>
            </a:br>
            <a:r>
              <a:rPr lang="en-US" sz="1400" dirty="0"/>
              <a:t>It displays messages about the car’s movement direction as well as other messages</a:t>
            </a:r>
            <a:br>
              <a:rPr lang="en-US" sz="1400" dirty="0"/>
            </a:br>
            <a:br>
              <a:rPr lang="en-US" sz="1400" dirty="0"/>
            </a:br>
            <a:endParaRPr lang="en-US" sz="1200" dirty="0"/>
          </a:p>
          <a:p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9D638D-F498-4A8F-BF2C-6C3C7619C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2809" y="3723073"/>
            <a:ext cx="1635211" cy="111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5CB69A-42FF-490A-9615-6B47B743C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5500" y="5282713"/>
            <a:ext cx="1635211" cy="12728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512677-CDA9-4739-B6F4-7F96629B5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2809" y="2166594"/>
            <a:ext cx="1635212" cy="127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2516-1D44-4188-B509-B56C9201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0BDC8-91B7-4450-8ECD-BFDBCA23C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318" y="2076450"/>
            <a:ext cx="10864250" cy="4349064"/>
          </a:xfrm>
          <a:ln>
            <a:solidFill>
              <a:schemeClr val="tx1">
                <a:lumMod val="75000"/>
              </a:schemeClr>
            </a:solidFill>
          </a:ln>
        </p:spPr>
        <p:txBody>
          <a:bodyPr/>
          <a:lstStyle/>
          <a:p>
            <a:pPr marL="36900" indent="0">
              <a:buNone/>
            </a:pPr>
            <a:endParaRPr lang="en-US" sz="2400" dirty="0"/>
          </a:p>
          <a:p>
            <a:r>
              <a:rPr lang="en-US" sz="2400" b="1" dirty="0">
                <a:solidFill>
                  <a:srgbClr val="FFFF00"/>
                </a:solidFill>
              </a:rPr>
              <a:t>L293D driver :</a:t>
            </a:r>
            <a:br>
              <a:rPr lang="en-US" sz="1800" dirty="0"/>
            </a:br>
            <a:r>
              <a:rPr lang="en-US" sz="1800" dirty="0"/>
              <a:t>It provides sufficient voltage and current for DC motors to drive the car</a:t>
            </a:r>
          </a:p>
          <a:p>
            <a:endParaRPr lang="en-US" sz="1800" dirty="0"/>
          </a:p>
          <a:p>
            <a:pPr marL="36900" indent="0">
              <a:buNone/>
            </a:pPr>
            <a:br>
              <a:rPr lang="en-US" sz="1800" dirty="0"/>
            </a:br>
            <a:endParaRPr lang="en-US" sz="1800" dirty="0"/>
          </a:p>
          <a:p>
            <a:r>
              <a:rPr lang="en-US" sz="2400" b="1" dirty="0">
                <a:solidFill>
                  <a:srgbClr val="FFFF00"/>
                </a:solidFill>
              </a:rPr>
              <a:t>DC motors :</a:t>
            </a:r>
            <a:br>
              <a:rPr lang="en-US" sz="1800" dirty="0"/>
            </a:br>
            <a:r>
              <a:rPr lang="en-US" sz="1800" dirty="0"/>
              <a:t>The four DC motors move the car in 2 directions: forward &amp; reverse.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996B3-A13D-4608-8EE9-A36A7420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500" y="2732066"/>
            <a:ext cx="2090057" cy="1393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9204EF-AC06-4A94-A8C0-BA9D92384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147" y="4695567"/>
            <a:ext cx="2090058" cy="13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5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0C699-25DD-46E2-BFB3-8D630CC2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4135F-BFAC-4E8F-86F3-7D52AF26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836106"/>
            <a:ext cx="10353762" cy="3714749"/>
          </a:xfrm>
        </p:spPr>
        <p:txBody>
          <a:bodyPr/>
          <a:lstStyle/>
          <a:p>
            <a:pPr marL="36900" indent="0" algn="ctr">
              <a:buNone/>
            </a:pPr>
            <a:r>
              <a:rPr lang="en-US" sz="4000" dirty="0">
                <a:solidFill>
                  <a:srgbClr val="FFC000"/>
                </a:solidFill>
              </a:rPr>
              <a:t> control motors directions and speed by flex sensors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30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6EF20-6B53-43E6-9C0B-CF698FF2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effectLst/>
              </a:rPr>
              <a:t>Steps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32089-A594-48C2-995B-5A8E050D8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452" y="2264898"/>
            <a:ext cx="10846191" cy="3756074"/>
          </a:xfrm>
          <a:ln>
            <a:solidFill>
              <a:schemeClr val="tx1">
                <a:lumMod val="65000"/>
              </a:schemeClr>
            </a:solidFill>
          </a:ln>
        </p:spPr>
        <p:txBody>
          <a:bodyPr>
            <a:normAutofit fontScale="77500" lnSpcReduction="20000"/>
          </a:bodyPr>
          <a:lstStyle/>
          <a:p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rgbClr val="FFC000"/>
                </a:solidFill>
              </a:rPr>
              <a:t>1-)  First we connect two Atmega32 to each other by using SPI</a:t>
            </a:r>
          </a:p>
          <a:p>
            <a:pPr marL="36900" indent="0">
              <a:buNone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rgbClr val="FFC000"/>
                </a:solidFill>
              </a:rPr>
              <a:t> 2-) then, we connect the flex sensors to the master microcontroller in pins </a:t>
            </a:r>
            <a:r>
              <a:rPr lang="en-US" sz="2400" dirty="0">
                <a:solidFill>
                  <a:srgbClr val="C00000"/>
                </a:solidFill>
              </a:rPr>
              <a:t>(PA4,PA5,PA6)</a:t>
            </a:r>
            <a:br>
              <a:rPr lang="en-US" sz="2400" dirty="0">
                <a:solidFill>
                  <a:srgbClr val="C00000"/>
                </a:solidFill>
              </a:rPr>
            </a:br>
            <a:endParaRPr lang="en-US" sz="2400" dirty="0">
              <a:solidFill>
                <a:srgbClr val="C00000"/>
              </a:solidFill>
            </a:endParaRPr>
          </a:p>
          <a:p>
            <a:r>
              <a:rPr lang="en-US" sz="2400" dirty="0">
                <a:solidFill>
                  <a:srgbClr val="FFC000"/>
                </a:solidFill>
              </a:rPr>
              <a:t>3-) we programmed the master to check if the flex sensors start to work  :</a:t>
            </a:r>
            <a:br>
              <a:rPr lang="en-US" sz="2400" dirty="0">
                <a:solidFill>
                  <a:srgbClr val="FFC000"/>
                </a:solidFill>
              </a:rPr>
            </a:br>
            <a:r>
              <a:rPr lang="en-US" sz="2400" dirty="0">
                <a:solidFill>
                  <a:srgbClr val="FFC000"/>
                </a:solidFill>
              </a:rPr>
              <a:t>           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if the first flex sensor works then we send number </a:t>
            </a:r>
            <a:r>
              <a:rPr lang="en-US" sz="2400" dirty="0">
                <a:solidFill>
                  <a:srgbClr val="C00000"/>
                </a:solidFill>
              </a:rPr>
              <a:t>(1)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to slave</a:t>
            </a:r>
            <a:b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    if the second flex sensor works then we send number </a:t>
            </a:r>
            <a:r>
              <a:rPr lang="en-US" sz="2400" dirty="0">
                <a:solidFill>
                  <a:srgbClr val="C00000"/>
                </a:solidFill>
              </a:rPr>
              <a:t>(2)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to slave</a:t>
            </a:r>
            <a:b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    if the third flex sensor works then we send number </a:t>
            </a:r>
            <a:r>
              <a:rPr lang="en-US" sz="2400" dirty="0">
                <a:solidFill>
                  <a:srgbClr val="C00000"/>
                </a:solidFill>
              </a:rPr>
              <a:t>(3)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to slave</a:t>
            </a:r>
          </a:p>
          <a:p>
            <a:pPr marL="1170000" lvl="3" indent="0">
              <a:buNone/>
            </a:pP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if the fourth flex sensor works then the </a:t>
            </a:r>
            <a:r>
              <a:rPr lang="en-US" sz="2400" dirty="0">
                <a:solidFill>
                  <a:srgbClr val="FF0000"/>
                </a:solidFill>
              </a:rPr>
              <a:t>ADC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will convert the analogue signal of it to digital and send it slave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29000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E738D-2EF9-4D27-B3E3-E328B795E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effectLst/>
              </a:rPr>
              <a:t>Steps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70BF7-31E6-4564-A6BE-86FA8CE75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4" y="2076450"/>
            <a:ext cx="11226018" cy="3888252"/>
          </a:xfrm>
          <a:ln>
            <a:solidFill>
              <a:schemeClr val="tx1">
                <a:lumMod val="85000"/>
              </a:schemeClr>
            </a:solidFill>
          </a:ln>
        </p:spPr>
        <p:txBody>
          <a:bodyPr>
            <a:normAutofit/>
          </a:bodyPr>
          <a:lstStyle/>
          <a:p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rgbClr val="FFC000"/>
                </a:solidFill>
              </a:rPr>
              <a:t>4-) we programmed the slave to control the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motors </a:t>
            </a:r>
            <a:r>
              <a:rPr lang="en-US" sz="2400" dirty="0">
                <a:solidFill>
                  <a:srgbClr val="FFC000"/>
                </a:solidFill>
              </a:rPr>
              <a:t>in 2 directions by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L293D</a:t>
            </a:r>
          </a:p>
          <a:p>
            <a:r>
              <a:rPr lang="en-US" sz="2400" dirty="0">
                <a:solidFill>
                  <a:srgbClr val="FFC000"/>
                </a:solidFill>
              </a:rPr>
              <a:t>5-) we connect the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motors</a:t>
            </a:r>
            <a:r>
              <a:rPr lang="en-US" sz="2400" dirty="0">
                <a:solidFill>
                  <a:srgbClr val="FFC000"/>
                </a:solidFill>
              </a:rPr>
              <a:t> to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L293D </a:t>
            </a:r>
          </a:p>
          <a:p>
            <a:r>
              <a:rPr lang="en-US" sz="2400" dirty="0">
                <a:solidFill>
                  <a:srgbClr val="FFC000"/>
                </a:solidFill>
              </a:rPr>
              <a:t>6-)  we connect the L293D to the microcontroller (slave) in pins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(PC3,PC4,PC5,PC6) </a:t>
            </a:r>
            <a:r>
              <a:rPr lang="en-US" sz="2400" dirty="0">
                <a:solidFill>
                  <a:srgbClr val="FFC000"/>
                </a:solidFill>
              </a:rPr>
              <a:t>and the enables to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OCR0</a:t>
            </a:r>
          </a:p>
          <a:p>
            <a:r>
              <a:rPr lang="en-US" sz="2400" dirty="0">
                <a:solidFill>
                  <a:srgbClr val="FFC000"/>
                </a:solidFill>
              </a:rPr>
              <a:t>7-) we programmed the slave to interface with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LCD</a:t>
            </a:r>
            <a:r>
              <a:rPr lang="en-US" sz="2400" dirty="0">
                <a:solidFill>
                  <a:srgbClr val="FFC000"/>
                </a:solidFill>
              </a:rPr>
              <a:t> with </a:t>
            </a:r>
            <a:r>
              <a:rPr lang="en-US" sz="2400" dirty="0">
                <a:solidFill>
                  <a:srgbClr val="C00000"/>
                </a:solidFill>
              </a:rPr>
              <a:t>4-bit mode</a:t>
            </a:r>
          </a:p>
          <a:p>
            <a:r>
              <a:rPr lang="en-US" sz="2400" dirty="0">
                <a:solidFill>
                  <a:srgbClr val="FFC000"/>
                </a:solidFill>
              </a:rPr>
              <a:t>8-) we connect the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LCD</a:t>
            </a:r>
            <a:r>
              <a:rPr lang="en-US" sz="2400" dirty="0">
                <a:solidFill>
                  <a:srgbClr val="FFC000"/>
                </a:solidFill>
              </a:rPr>
              <a:t> to the slave </a:t>
            </a:r>
          </a:p>
          <a:p>
            <a:pPr marL="36900" indent="0">
              <a:buNone/>
            </a:pPr>
            <a:endParaRPr 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47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ACB80-3EB3-4C88-8B49-9BCB63FA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</a:rPr>
              <a:t>Steps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362C7-E6BA-4BDD-BC3E-0519FF96A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084" y="2090518"/>
            <a:ext cx="11830928" cy="3714749"/>
          </a:xfrm>
          <a:ln>
            <a:solidFill>
              <a:schemeClr val="tx1">
                <a:lumMod val="85000"/>
              </a:schemeClr>
            </a:solidFill>
          </a:ln>
        </p:spPr>
        <p:txBody>
          <a:bodyPr/>
          <a:lstStyle/>
          <a:p>
            <a:endParaRPr lang="en-US" sz="2400" dirty="0">
              <a:solidFill>
                <a:srgbClr val="FFC000"/>
              </a:solidFill>
            </a:endParaRPr>
          </a:p>
          <a:p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rgbClr val="FFC000"/>
                </a:solidFill>
              </a:rPr>
              <a:t>9-) then we programmed the slave :</a:t>
            </a:r>
            <a:br>
              <a:rPr lang="en-US" sz="2400" dirty="0">
                <a:solidFill>
                  <a:srgbClr val="FFC000"/>
                </a:solidFill>
              </a:rPr>
            </a:br>
            <a:r>
              <a:rPr lang="en-US" sz="2400" dirty="0">
                <a:solidFill>
                  <a:srgbClr val="FFC000"/>
                </a:solidFill>
              </a:rPr>
              <a:t>      if it received </a:t>
            </a:r>
            <a:r>
              <a:rPr lang="en-US" sz="2400" dirty="0">
                <a:solidFill>
                  <a:srgbClr val="C00000"/>
                </a:solidFill>
              </a:rPr>
              <a:t>1</a:t>
            </a:r>
            <a:r>
              <a:rPr lang="en-US" sz="2400" dirty="0">
                <a:solidFill>
                  <a:srgbClr val="FFC000"/>
                </a:solidFill>
              </a:rPr>
              <a:t> then it will move the </a:t>
            </a:r>
            <a:r>
              <a:rPr lang="en-US" sz="2400" dirty="0">
                <a:solidFill>
                  <a:srgbClr val="C00000"/>
                </a:solidFill>
              </a:rPr>
              <a:t>Motors forward </a:t>
            </a:r>
            <a:r>
              <a:rPr lang="en-US" sz="2400" dirty="0">
                <a:solidFill>
                  <a:srgbClr val="FFC000"/>
                </a:solidFill>
              </a:rPr>
              <a:t>and write </a:t>
            </a:r>
            <a:r>
              <a:rPr lang="en-US" sz="2400" dirty="0">
                <a:solidFill>
                  <a:srgbClr val="C00000"/>
                </a:solidFill>
              </a:rPr>
              <a:t>FORWARD </a:t>
            </a:r>
            <a:r>
              <a:rPr lang="en-US" sz="2400" dirty="0">
                <a:solidFill>
                  <a:srgbClr val="FFC000"/>
                </a:solidFill>
              </a:rPr>
              <a:t>in LCD</a:t>
            </a:r>
            <a:br>
              <a:rPr lang="en-US" sz="2400" dirty="0">
                <a:solidFill>
                  <a:srgbClr val="FFC000"/>
                </a:solidFill>
              </a:rPr>
            </a:br>
            <a:r>
              <a:rPr lang="en-US" sz="2400" dirty="0">
                <a:solidFill>
                  <a:srgbClr val="FFC000"/>
                </a:solidFill>
              </a:rPr>
              <a:t>      if it received  </a:t>
            </a:r>
            <a:r>
              <a:rPr lang="en-US" sz="2400" dirty="0">
                <a:solidFill>
                  <a:srgbClr val="C00000"/>
                </a:solidFill>
              </a:rPr>
              <a:t>2 </a:t>
            </a:r>
            <a:r>
              <a:rPr lang="en-US" sz="2400" dirty="0">
                <a:solidFill>
                  <a:srgbClr val="FFC000"/>
                </a:solidFill>
              </a:rPr>
              <a:t>then it will </a:t>
            </a:r>
            <a:r>
              <a:rPr lang="en-US" sz="2400" dirty="0">
                <a:solidFill>
                  <a:srgbClr val="C00000"/>
                </a:solidFill>
              </a:rPr>
              <a:t>stop the motor </a:t>
            </a:r>
            <a:r>
              <a:rPr lang="en-US" sz="2400" dirty="0">
                <a:solidFill>
                  <a:srgbClr val="FFC000"/>
                </a:solidFill>
              </a:rPr>
              <a:t>and write </a:t>
            </a:r>
            <a:r>
              <a:rPr lang="en-US" sz="2400" dirty="0">
                <a:solidFill>
                  <a:srgbClr val="C00000"/>
                </a:solidFill>
              </a:rPr>
              <a:t>STOP</a:t>
            </a:r>
            <a:r>
              <a:rPr lang="en-US" sz="2400" dirty="0">
                <a:solidFill>
                  <a:srgbClr val="FFC000"/>
                </a:solidFill>
              </a:rPr>
              <a:t> in LCD</a:t>
            </a:r>
            <a:br>
              <a:rPr lang="en-US" sz="2400" dirty="0">
                <a:solidFill>
                  <a:srgbClr val="FFC000"/>
                </a:solidFill>
              </a:rPr>
            </a:br>
            <a:r>
              <a:rPr lang="en-US" sz="2400" dirty="0">
                <a:solidFill>
                  <a:srgbClr val="FFC000"/>
                </a:solidFill>
              </a:rPr>
              <a:t>      if it received </a:t>
            </a:r>
            <a:r>
              <a:rPr lang="en-US" sz="2400" dirty="0">
                <a:solidFill>
                  <a:srgbClr val="C00000"/>
                </a:solidFill>
              </a:rPr>
              <a:t>3 </a:t>
            </a:r>
            <a:r>
              <a:rPr lang="en-US" sz="2400" dirty="0">
                <a:solidFill>
                  <a:srgbClr val="FFC000"/>
                </a:solidFill>
              </a:rPr>
              <a:t>then it will move the </a:t>
            </a:r>
            <a:r>
              <a:rPr lang="en-US" sz="2400" dirty="0">
                <a:solidFill>
                  <a:srgbClr val="C00000"/>
                </a:solidFill>
              </a:rPr>
              <a:t>motors back </a:t>
            </a:r>
            <a:r>
              <a:rPr lang="en-US" sz="2400" dirty="0">
                <a:solidFill>
                  <a:srgbClr val="FFC000"/>
                </a:solidFill>
              </a:rPr>
              <a:t>and write </a:t>
            </a:r>
            <a:r>
              <a:rPr lang="en-US" sz="2400" dirty="0">
                <a:solidFill>
                  <a:srgbClr val="C00000"/>
                </a:solidFill>
              </a:rPr>
              <a:t>BACK</a:t>
            </a:r>
            <a:r>
              <a:rPr lang="en-US" sz="2400" dirty="0">
                <a:solidFill>
                  <a:srgbClr val="FFC000"/>
                </a:solidFill>
              </a:rPr>
              <a:t> in LCD</a:t>
            </a:r>
          </a:p>
          <a:p>
            <a:pPr marL="810000" lvl="2" indent="0">
              <a:buNone/>
            </a:pPr>
            <a:r>
              <a:rPr lang="en-US" sz="2000" dirty="0">
                <a:solidFill>
                  <a:srgbClr val="FFC000"/>
                </a:solidFill>
              </a:rPr>
              <a:t>If it received </a:t>
            </a:r>
            <a:r>
              <a:rPr lang="en-US" sz="2000" dirty="0">
                <a:solidFill>
                  <a:srgbClr val="C00000"/>
                </a:solidFill>
              </a:rPr>
              <a:t>more than 3 </a:t>
            </a:r>
            <a:r>
              <a:rPr lang="en-US" sz="2000" dirty="0">
                <a:solidFill>
                  <a:srgbClr val="FFC000"/>
                </a:solidFill>
              </a:rPr>
              <a:t>then it will move the motors </a:t>
            </a:r>
            <a:r>
              <a:rPr lang="en-US" sz="2000" dirty="0">
                <a:solidFill>
                  <a:srgbClr val="C00000"/>
                </a:solidFill>
              </a:rPr>
              <a:t>forward</a:t>
            </a:r>
            <a:r>
              <a:rPr lang="en-US" sz="2000" dirty="0">
                <a:solidFill>
                  <a:srgbClr val="FFC000"/>
                </a:solidFill>
              </a:rPr>
              <a:t> with </a:t>
            </a:r>
            <a:r>
              <a:rPr lang="en-US" sz="2000" dirty="0">
                <a:solidFill>
                  <a:srgbClr val="C00000"/>
                </a:solidFill>
              </a:rPr>
              <a:t>speed depend on the read of OCR0</a:t>
            </a:r>
          </a:p>
        </p:txBody>
      </p:sp>
    </p:spTree>
    <p:extLst>
      <p:ext uri="{BB962C8B-B14F-4D97-AF65-F5344CB8AC3E}">
        <p14:creationId xmlns:p14="http://schemas.microsoft.com/office/powerpoint/2010/main" val="180758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17A25-28C6-4208-8C80-9A227F51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1104" y="372795"/>
            <a:ext cx="8829792" cy="844061"/>
          </a:xfrm>
          <a:ln>
            <a:solidFill>
              <a:schemeClr val="tx1">
                <a:lumMod val="65000"/>
              </a:schemeClr>
            </a:solidFill>
          </a:ln>
        </p:spPr>
        <p:txBody>
          <a:bodyPr/>
          <a:lstStyle/>
          <a:p>
            <a:r>
              <a:rPr lang="en-US" dirty="0"/>
              <a:t>The final result</a:t>
            </a:r>
          </a:p>
        </p:txBody>
      </p:sp>
      <p:pic>
        <p:nvPicPr>
          <p:cNvPr id="4" name="VID-20211223-WA0078">
            <a:hlinkClick r:id="" action="ppaction://media"/>
            <a:extLst>
              <a:ext uri="{FF2B5EF4-FFF2-40B4-BE49-F238E27FC236}">
                <a16:creationId xmlns:a16="http://schemas.microsoft.com/office/drawing/2014/main" id="{4852883F-49DF-430F-B84A-A8723F30D7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883" y="1364566"/>
            <a:ext cx="9608234" cy="5008098"/>
          </a:xfrm>
        </p:spPr>
      </p:pic>
    </p:spTree>
    <p:extLst>
      <p:ext uri="{BB962C8B-B14F-4D97-AF65-F5344CB8AC3E}">
        <p14:creationId xmlns:p14="http://schemas.microsoft.com/office/powerpoint/2010/main" val="1311421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{CE92E8EB-B00E-4453-B99C-36198744AC4A}tf11665031_win32</Template>
  <TotalTime>458</TotalTime>
  <Words>455</Words>
  <Application>Microsoft Office PowerPoint</Application>
  <PresentationFormat>Widescreen</PresentationFormat>
  <Paragraphs>38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Nova</vt:lpstr>
      <vt:lpstr>Arial Nova Light</vt:lpstr>
      <vt:lpstr>Wingdings 2</vt:lpstr>
      <vt:lpstr>SlateVTI</vt:lpstr>
      <vt:lpstr> Control car with hand motion</vt:lpstr>
      <vt:lpstr>Components</vt:lpstr>
      <vt:lpstr>Components</vt:lpstr>
      <vt:lpstr>Target :</vt:lpstr>
      <vt:lpstr>Steps :</vt:lpstr>
      <vt:lpstr>Steps :</vt:lpstr>
      <vt:lpstr>Steps :</vt:lpstr>
      <vt:lpstr>The final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Control car with hand motion</dc:title>
  <dc:creator>HELAL</dc:creator>
  <cp:lastModifiedBy>HELAL</cp:lastModifiedBy>
  <cp:revision>2</cp:revision>
  <dcterms:created xsi:type="dcterms:W3CDTF">2021-12-23T16:30:36Z</dcterms:created>
  <dcterms:modified xsi:type="dcterms:W3CDTF">2021-12-28T18:08:50Z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